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8" r:id="rId4"/>
    <p:sldId id="259" r:id="rId5"/>
    <p:sldId id="260" r:id="rId6"/>
    <p:sldId id="261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&#24037;&#20316;&#31807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&#24037;&#20316;&#31807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工作表2!$B$1</c:f>
              <c:strCache>
                <c:ptCount val="1"/>
                <c:pt idx="0">
                  <c:v>number of factories</c:v>
                </c:pt>
              </c:strCache>
            </c:strRef>
          </c:tx>
          <c:cat>
            <c:strRef>
              <c:f>工作表2!$A$2:$A$37</c:f>
              <c:strCache>
                <c:ptCount val="36"/>
                <c:pt idx="0">
                  <c:v>CHINA</c:v>
                </c:pt>
                <c:pt idx="1">
                  <c:v>USA</c:v>
                </c:pt>
                <c:pt idx="2">
                  <c:v>VIETNAM</c:v>
                </c:pt>
                <c:pt idx="3">
                  <c:v>BRAZIL</c:v>
                </c:pt>
                <c:pt idx="4">
                  <c:v>INDONESIA </c:v>
                </c:pt>
                <c:pt idx="5">
                  <c:v>THAILAND</c:v>
                </c:pt>
                <c:pt idx="6">
                  <c:v>ARGENTINA </c:v>
                </c:pt>
                <c:pt idx="7">
                  <c:v>SRI LANKA </c:v>
                </c:pt>
                <c:pt idx="8">
                  <c:v>MEXICO </c:v>
                </c:pt>
                <c:pt idx="9">
                  <c:v>INDIA </c:v>
                </c:pt>
                <c:pt idx="10">
                  <c:v>MALAYSIA </c:v>
                </c:pt>
                <c:pt idx="11">
                  <c:v>JAPAN </c:v>
                </c:pt>
                <c:pt idx="12">
                  <c:v>SOUTH KOREA </c:v>
                </c:pt>
                <c:pt idx="13">
                  <c:v>ITALY </c:v>
                </c:pt>
                <c:pt idx="14">
                  <c:v>TURKEY </c:v>
                </c:pt>
                <c:pt idx="15">
                  <c:v>PAKISTAN </c:v>
                </c:pt>
                <c:pt idx="16">
                  <c:v>HONDURAS </c:v>
                </c:pt>
                <c:pt idx="17">
                  <c:v>GUATEMALA </c:v>
                </c:pt>
                <c:pt idx="18">
                  <c:v>CANADA</c:v>
                </c:pt>
                <c:pt idx="19">
                  <c:v>PERU </c:v>
                </c:pt>
                <c:pt idx="20">
                  <c:v>AUSTRALIA </c:v>
                </c:pt>
                <c:pt idx="21">
                  <c:v>SOUTH AFRICA </c:v>
                </c:pt>
                <c:pt idx="22">
                  <c:v>NETHERLANDS </c:v>
                </c:pt>
                <c:pt idx="23">
                  <c:v>MOLDOVA </c:v>
                </c:pt>
                <c:pt idx="24">
                  <c:v>PHILIPPINES </c:v>
                </c:pt>
                <c:pt idx="25">
                  <c:v>EGYPT </c:v>
                </c:pt>
                <c:pt idx="26">
                  <c:v>BANGLADESH </c:v>
                </c:pt>
                <c:pt idx="27">
                  <c:v>UNITED KINGDOM </c:v>
                </c:pt>
                <c:pt idx="28">
                  <c:v>SPAIN </c:v>
                </c:pt>
                <c:pt idx="29">
                  <c:v>NICARAGUA </c:v>
                </c:pt>
                <c:pt idx="30">
                  <c:v>PORTUGAL </c:v>
                </c:pt>
                <c:pt idx="31">
                  <c:v>POLAND </c:v>
                </c:pt>
                <c:pt idx="32">
                  <c:v>JORDAN</c:v>
                </c:pt>
                <c:pt idx="33">
                  <c:v>ISRAEL </c:v>
                </c:pt>
                <c:pt idx="34">
                  <c:v>ECUADOR </c:v>
                </c:pt>
                <c:pt idx="35">
                  <c:v>BULGARIA </c:v>
                </c:pt>
              </c:strCache>
            </c:strRef>
          </c:cat>
          <c:val>
            <c:numRef>
              <c:f>工作表2!$B$2:$B$37</c:f>
              <c:numCache>
                <c:formatCode>General</c:formatCode>
                <c:ptCount val="36"/>
                <c:pt idx="0">
                  <c:v>199.0</c:v>
                </c:pt>
                <c:pt idx="1">
                  <c:v>88.0</c:v>
                </c:pt>
                <c:pt idx="2">
                  <c:v>68.0</c:v>
                </c:pt>
                <c:pt idx="3">
                  <c:v>53.0</c:v>
                </c:pt>
                <c:pt idx="4">
                  <c:v>42.0</c:v>
                </c:pt>
                <c:pt idx="5">
                  <c:v>32.0</c:v>
                </c:pt>
                <c:pt idx="6">
                  <c:v>25.0</c:v>
                </c:pt>
                <c:pt idx="7">
                  <c:v>23.0</c:v>
                </c:pt>
                <c:pt idx="8">
                  <c:v>23.0</c:v>
                </c:pt>
                <c:pt idx="9">
                  <c:v>22.0</c:v>
                </c:pt>
                <c:pt idx="10">
                  <c:v>21.0</c:v>
                </c:pt>
                <c:pt idx="11">
                  <c:v>21.0</c:v>
                </c:pt>
                <c:pt idx="12">
                  <c:v>16.0</c:v>
                </c:pt>
                <c:pt idx="13">
                  <c:v>16.0</c:v>
                </c:pt>
                <c:pt idx="14">
                  <c:v>9.0</c:v>
                </c:pt>
                <c:pt idx="15">
                  <c:v>8.0</c:v>
                </c:pt>
                <c:pt idx="16">
                  <c:v>8.0</c:v>
                </c:pt>
                <c:pt idx="17">
                  <c:v>6.0</c:v>
                </c:pt>
                <c:pt idx="18">
                  <c:v>6.0</c:v>
                </c:pt>
                <c:pt idx="19">
                  <c:v>5.0</c:v>
                </c:pt>
                <c:pt idx="20">
                  <c:v>5.0</c:v>
                </c:pt>
                <c:pt idx="21">
                  <c:v>4.0</c:v>
                </c:pt>
                <c:pt idx="22">
                  <c:v>4.0</c:v>
                </c:pt>
                <c:pt idx="23">
                  <c:v>4.0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2.0</c:v>
                </c:pt>
                <c:pt idx="28">
                  <c:v>2.0</c:v>
                </c:pt>
                <c:pt idx="29">
                  <c:v>2.0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27902070198499"/>
          <c:y val="0.0"/>
        </c:manualLayout>
      </c:layout>
      <c:overlay val="0"/>
      <c:txPr>
        <a:bodyPr/>
        <a:lstStyle/>
        <a:p>
          <a:pPr>
            <a:defRPr sz="2400"/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0387565662210075"/>
          <c:y val="0.0944751483963923"/>
          <c:w val="0.732843753848396"/>
          <c:h val="0.671647145304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工作表1!$E$1</c:f>
              <c:strCache>
                <c:ptCount val="1"/>
                <c:pt idx="0">
                  <c:v>density of factory*10^5</c:v>
                </c:pt>
              </c:strCache>
            </c:strRef>
          </c:tx>
          <c:invertIfNegative val="0"/>
          <c:cat>
            <c:strRef>
              <c:f>工作表1!$A$2:$A$37</c:f>
              <c:strCache>
                <c:ptCount val="36"/>
                <c:pt idx="0">
                  <c:v>SRI LANKA </c:v>
                </c:pt>
                <c:pt idx="1">
                  <c:v>VIETNAM</c:v>
                </c:pt>
                <c:pt idx="2">
                  <c:v>SOUTH KOREA </c:v>
                </c:pt>
                <c:pt idx="3">
                  <c:v>MOLDOVA </c:v>
                </c:pt>
                <c:pt idx="4">
                  <c:v>NETHERLANDS </c:v>
                </c:pt>
                <c:pt idx="5">
                  <c:v>HONDURAS </c:v>
                </c:pt>
                <c:pt idx="6">
                  <c:v>MALAYSIA </c:v>
                </c:pt>
                <c:pt idx="7">
                  <c:v>THAILAND</c:v>
                </c:pt>
                <c:pt idx="8">
                  <c:v>JAPAN </c:v>
                </c:pt>
                <c:pt idx="9">
                  <c:v>GUATEMALA </c:v>
                </c:pt>
                <c:pt idx="10">
                  <c:v>ITALY </c:v>
                </c:pt>
                <c:pt idx="11">
                  <c:v>ISRAEL </c:v>
                </c:pt>
                <c:pt idx="12">
                  <c:v>INDONESIA </c:v>
                </c:pt>
                <c:pt idx="13">
                  <c:v>CHINA</c:v>
                </c:pt>
                <c:pt idx="14">
                  <c:v>BANGLADESH </c:v>
                </c:pt>
                <c:pt idx="15">
                  <c:v>NICARAGUA </c:v>
                </c:pt>
                <c:pt idx="16">
                  <c:v>MEXICO </c:v>
                </c:pt>
                <c:pt idx="17">
                  <c:v>TURKEY </c:v>
                </c:pt>
                <c:pt idx="18">
                  <c:v>JORDAN</c:v>
                </c:pt>
                <c:pt idx="19">
                  <c:v>PORTUGAL </c:v>
                </c:pt>
                <c:pt idx="20">
                  <c:v>PHILIPPINES </c:v>
                </c:pt>
                <c:pt idx="21">
                  <c:v>USA</c:v>
                </c:pt>
                <c:pt idx="22">
                  <c:v>PAKISTAN </c:v>
                </c:pt>
                <c:pt idx="23">
                  <c:v>BULGARIA </c:v>
                </c:pt>
                <c:pt idx="24">
                  <c:v>ARGENTINA </c:v>
                </c:pt>
                <c:pt idx="25">
                  <c:v>UNITED KINGDOM </c:v>
                </c:pt>
                <c:pt idx="26">
                  <c:v>INDIA </c:v>
                </c:pt>
                <c:pt idx="27">
                  <c:v>BRAZIL</c:v>
                </c:pt>
                <c:pt idx="28">
                  <c:v>SPAIN </c:v>
                </c:pt>
                <c:pt idx="29">
                  <c:v>PERU </c:v>
                </c:pt>
                <c:pt idx="30">
                  <c:v>ECUADOR </c:v>
                </c:pt>
                <c:pt idx="31">
                  <c:v>SOUTH AFRICA </c:v>
                </c:pt>
                <c:pt idx="32">
                  <c:v>POLAND </c:v>
                </c:pt>
                <c:pt idx="33">
                  <c:v>EGYPT </c:v>
                </c:pt>
                <c:pt idx="34">
                  <c:v>AUSTRALIA </c:v>
                </c:pt>
                <c:pt idx="35">
                  <c:v>CANADA</c:v>
                </c:pt>
              </c:strCache>
            </c:strRef>
          </c:cat>
          <c:val>
            <c:numRef>
              <c:f>工作表1!$E$2:$E$37</c:f>
              <c:numCache>
                <c:formatCode>General</c:formatCode>
                <c:ptCount val="36"/>
                <c:pt idx="0">
                  <c:v>35.05563176345068</c:v>
                </c:pt>
                <c:pt idx="1">
                  <c:v>20.63382247630145</c:v>
                </c:pt>
                <c:pt idx="2">
                  <c:v>15.96647041213452</c:v>
                </c:pt>
                <c:pt idx="3">
                  <c:v>11.83431952662722</c:v>
                </c:pt>
                <c:pt idx="4">
                  <c:v>9.554748710108924</c:v>
                </c:pt>
                <c:pt idx="5">
                  <c:v>7.111616826085408</c:v>
                </c:pt>
                <c:pt idx="6">
                  <c:v>6.366588145412873</c:v>
                </c:pt>
                <c:pt idx="7">
                  <c:v>6.236357966947303</c:v>
                </c:pt>
                <c:pt idx="8">
                  <c:v>5.558496559025938</c:v>
                </c:pt>
                <c:pt idx="9">
                  <c:v>5.510198458981165</c:v>
                </c:pt>
                <c:pt idx="10">
                  <c:v>5.309652284146042</c:v>
                </c:pt>
                <c:pt idx="11">
                  <c:v>3.885003885003884</c:v>
                </c:pt>
                <c:pt idx="12">
                  <c:v>2.20522333399315</c:v>
                </c:pt>
                <c:pt idx="13">
                  <c:v>2.072700760337465</c:v>
                </c:pt>
                <c:pt idx="14">
                  <c:v>2.032933523073796</c:v>
                </c:pt>
                <c:pt idx="15">
                  <c:v>1.533742331288344</c:v>
                </c:pt>
                <c:pt idx="16">
                  <c:v>1.16600339661859</c:v>
                </c:pt>
                <c:pt idx="17">
                  <c:v>1.148600876510091</c:v>
                </c:pt>
                <c:pt idx="18">
                  <c:v>1.09421162052741</c:v>
                </c:pt>
                <c:pt idx="19">
                  <c:v>1.084457554331323</c:v>
                </c:pt>
                <c:pt idx="20">
                  <c:v>1.001001001001001</c:v>
                </c:pt>
                <c:pt idx="21">
                  <c:v>0.913897272338583</c:v>
                </c:pt>
                <c:pt idx="22">
                  <c:v>0.908120870887915</c:v>
                </c:pt>
                <c:pt idx="23">
                  <c:v>0.900884668744707</c:v>
                </c:pt>
                <c:pt idx="24">
                  <c:v>0.899151201266005</c:v>
                </c:pt>
                <c:pt idx="25">
                  <c:v>0.820984360247937</c:v>
                </c:pt>
                <c:pt idx="26">
                  <c:v>0.687189476255417</c:v>
                </c:pt>
                <c:pt idx="27">
                  <c:v>0.622439995316433</c:v>
                </c:pt>
                <c:pt idx="28">
                  <c:v>0.39531551119237</c:v>
                </c:pt>
                <c:pt idx="29">
                  <c:v>0.38903966337176</c:v>
                </c:pt>
                <c:pt idx="30">
                  <c:v>0.352657805551539</c:v>
                </c:pt>
                <c:pt idx="31">
                  <c:v>0.327590400618491</c:v>
                </c:pt>
                <c:pt idx="32">
                  <c:v>0.319810672082127</c:v>
                </c:pt>
                <c:pt idx="33">
                  <c:v>0.299565928968924</c:v>
                </c:pt>
                <c:pt idx="34">
                  <c:v>0.0656346277794624</c:v>
                </c:pt>
                <c:pt idx="35">
                  <c:v>0.0600921212218331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484888"/>
        <c:axId val="-2135251896"/>
      </c:barChart>
      <c:catAx>
        <c:axId val="20994848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251896"/>
        <c:crosses val="autoZero"/>
        <c:auto val="1"/>
        <c:lblAlgn val="ctr"/>
        <c:lblOffset val="100"/>
        <c:noMultiLvlLbl val="0"/>
      </c:catAx>
      <c:valAx>
        <c:axId val="-2135251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9484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30269805759"/>
          <c:y val="0.504177579085742"/>
          <c:w val="0.241792538642733"/>
          <c:h val="0.131699942543605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情节提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14-12-8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5" y="914401"/>
            <a:ext cx="6104160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3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11096"/>
              </p:ext>
            </p:extLst>
          </p:nvPr>
        </p:nvGraphicFramePr>
        <p:xfrm>
          <a:off x="521044" y="126840"/>
          <a:ext cx="2633475" cy="6599199"/>
        </p:xfrm>
        <a:graphic>
          <a:graphicData uri="http://schemas.openxmlformats.org/drawingml/2006/table">
            <a:tbl>
              <a:tblPr/>
              <a:tblGrid>
                <a:gridCol w="1072346"/>
                <a:gridCol w="1561129"/>
              </a:tblGrid>
              <a:tr h="195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country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 (主题正文)"/>
                      </a:endParaRP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number of factories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CHINA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199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USA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88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VIETNAM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68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BRAZIL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INDONESIA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THAILAND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ARGENTINA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25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SRI LANKA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MEXICO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INDIA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MALAYSIA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JAPAN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SOUTH KOREA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16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ITALY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16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TURKEY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PAKISTAN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HONDURAS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GUATEMALA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CANADA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PERU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AUSTRALIA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SOUTH AFRICA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NETHERLANDS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MOLDOVA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PHILIPPINES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EGYPT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BANGLADESH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UNITED KINGDOM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SPAIN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NICARAGUA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PORTUGAL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POLAND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JORDAN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ISRAEL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ECUADOR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BULGARIA 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1352" marR="1352" marT="13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218170"/>
              </p:ext>
            </p:extLst>
          </p:nvPr>
        </p:nvGraphicFramePr>
        <p:xfrm>
          <a:off x="3809999" y="999058"/>
          <a:ext cx="4995333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454399" y="442186"/>
            <a:ext cx="510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/>
              <a:t>Distribution of factories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1587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785177"/>
              </p:ext>
            </p:extLst>
          </p:nvPr>
        </p:nvGraphicFramePr>
        <p:xfrm>
          <a:off x="321733" y="248320"/>
          <a:ext cx="8483600" cy="6462749"/>
        </p:xfrm>
        <a:graphic>
          <a:graphicData uri="http://schemas.openxmlformats.org/drawingml/2006/table">
            <a:tbl>
              <a:tblPr/>
              <a:tblGrid>
                <a:gridCol w="1640408"/>
                <a:gridCol w="1995422"/>
                <a:gridCol w="1273152"/>
                <a:gridCol w="1199700"/>
                <a:gridCol w="2374918"/>
              </a:tblGrid>
              <a:tr h="187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(主题正文)"/>
                      </a:endParaRP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number of factories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area of land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population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density of factory*10^5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SRI LANKA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65,610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21,316,597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35.05563176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VIETNAM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329,556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90,388,000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20.63382248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SOUTH KOREA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100,210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50,004,441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15.96647041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MOLDOVA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33,800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3,592,800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11.83431953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NETHERLANDS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41,864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16,803,700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9.55474871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HONDURAS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112,492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8,301,574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7.111616826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MALAYSIA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329,847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29,949,000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6.366588145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THAILAND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513,120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68,251,000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6.236357967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JAPAN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377,800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127,339,000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5.558496559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GUATEMALA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108,889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13,928,556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5.510198459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ITALY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301,338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61,049,883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5.309652284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ISRAEL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25,740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8,130,000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3.885003885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INDONESIA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1,904,569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248,508,700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2.205223334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CHINA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199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9,601,000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1,500,000,000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2.07270076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BANGLADESH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147,570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158,050,000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2.032933523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NICARAGUA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130,400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62,480,000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1.533742331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MEXICO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1,972,550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118,226,000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1.166003397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TURKEY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783,562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76,134,783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1.148600877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JORDAN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91,390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6,460,000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1.094211621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PORTUGAL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92,212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10,497,100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1.084457554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PHILIPPINES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299,700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100,000,000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1.001001001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USA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9,629,091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310,000,000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0.913897272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PAKISTAN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880,940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197,000,000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0.908120871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BULGARIA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111,002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7,588,570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0.900884669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ARGENTINA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2,780,400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41,450,000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0.899151201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UNITED KINGDOM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243,610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63,700,000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0.82098436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INDIA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3,201,446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1,210,277,422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0.687189476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BRAZIL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8,514,877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201,033,000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0.622439995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SPAIN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505,925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46,610,000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0.395315511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PERU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1,285,216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30,946,000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0.389039663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ECUADOR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283,561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15,789,330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0.352657806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SOUTH AFRICA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4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1,221,037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51,770,000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0.327590401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POLAND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312,685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38,530,725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0.319810672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EGYPT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1,001,449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94,550,000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0.299565929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AUSTRALIA 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5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7,617,930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24,000,000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0.065634628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CANADA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6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9,984,670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35,025,000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(主题正文)"/>
                        </a:rPr>
                        <a:t>0.060092121</a:t>
                      </a:r>
                    </a:p>
                  </a:txBody>
                  <a:tcPr marL="6617" marR="6617" marT="6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8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113018"/>
              </p:ext>
            </p:extLst>
          </p:nvPr>
        </p:nvGraphicFramePr>
        <p:xfrm>
          <a:off x="389467" y="491067"/>
          <a:ext cx="8534399" cy="6129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2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108981686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2469" r="3435"/>
          <a:stretch/>
        </p:blipFill>
        <p:spPr>
          <a:xfrm>
            <a:off x="2506132" y="0"/>
            <a:ext cx="421897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火狐截图_2014-12-07T21-47-56.352Z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26" t="-55475" r="10726" b="-31910"/>
          <a:stretch/>
        </p:blipFill>
        <p:spPr>
          <a:xfrm>
            <a:off x="-1098610" y="210220"/>
            <a:ext cx="10242610" cy="56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14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182123959_138c077ac98g215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500" r="3164" b="5112"/>
          <a:stretch/>
        </p:blipFill>
        <p:spPr>
          <a:xfrm>
            <a:off x="514658" y="758569"/>
            <a:ext cx="8234653" cy="532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21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故事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故事.thmx</Template>
  <TotalTime>274</TotalTime>
  <Words>289</Words>
  <Application>Microsoft Macintosh PowerPoint</Application>
  <PresentationFormat>全屏显示(4:3)</PresentationFormat>
  <Paragraphs>261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故事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Ally 苏</dc:creator>
  <cp:lastModifiedBy>Ally 苏</cp:lastModifiedBy>
  <cp:revision>16</cp:revision>
  <dcterms:created xsi:type="dcterms:W3CDTF">2014-12-07T22:26:44Z</dcterms:created>
  <dcterms:modified xsi:type="dcterms:W3CDTF">2014-12-08T20:45:57Z</dcterms:modified>
</cp:coreProperties>
</file>